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3" r:id="rId1"/>
  </p:sldMasterIdLst>
  <p:notesMasterIdLst>
    <p:notesMasterId r:id="rId17"/>
  </p:notesMasterIdLst>
  <p:sldIdLst>
    <p:sldId id="256" r:id="rId2"/>
    <p:sldId id="258" r:id="rId3"/>
    <p:sldId id="266" r:id="rId4"/>
    <p:sldId id="351" r:id="rId5"/>
    <p:sldId id="352" r:id="rId6"/>
    <p:sldId id="353" r:id="rId7"/>
    <p:sldId id="354" r:id="rId8"/>
    <p:sldId id="269" r:id="rId9"/>
    <p:sldId id="270" r:id="rId10"/>
    <p:sldId id="347" r:id="rId11"/>
    <p:sldId id="348" r:id="rId12"/>
    <p:sldId id="349" r:id="rId13"/>
    <p:sldId id="350" r:id="rId14"/>
    <p:sldId id="280" r:id="rId15"/>
    <p:sldId id="281" r:id="rId16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8"/>
      <p:bold r:id="rId19"/>
      <p:italic r:id="rId20"/>
      <p:boldItalic r:id="rId21"/>
    </p:embeddedFont>
    <p:embeddedFont>
      <p:font typeface="Vidaloka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9B5B220-9C57-4160-82A1-321896D89335}">
  <a:tblStyle styleId="{49B5B220-9C57-4160-82A1-321896D8933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cf7a3c503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cf7a3c503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107a9a8b46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107a9a8b46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cc7554a049_0_3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cc7554a049_0_3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cc7554a049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cc7554a049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107aaa41fe9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107aaa41fe9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975" y="1324500"/>
            <a:ext cx="7064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40000" y="3377100"/>
            <a:ext cx="7064100" cy="441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257975" y="-72550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6467450" y="3935375"/>
            <a:ext cx="3047400" cy="134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7434175" y="-125600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47275" y="3943475"/>
            <a:ext cx="1993200" cy="1330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0_1_1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6772150" y="3663450"/>
            <a:ext cx="2823300" cy="1633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30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2714550" y="2366272"/>
            <a:ext cx="3714900" cy="81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3746550" y="1339163"/>
            <a:ext cx="1650900" cy="9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2291400" y="3076675"/>
            <a:ext cx="4561200" cy="39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7948925" y="3979775"/>
            <a:ext cx="1378500" cy="12363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12875" y="-88700"/>
            <a:ext cx="1418700" cy="1064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568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50389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50389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1693175" y="2551449"/>
            <a:ext cx="2486100" cy="50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24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1693175" y="2961200"/>
            <a:ext cx="2486100" cy="9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" name="Google Shape;35;p5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5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6935750" y="3931325"/>
            <a:ext cx="2549400" cy="13545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6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6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50010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50010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1655200" y="2255100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50010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500100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1655200" y="3723950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1655250" y="403612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237870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5724450" y="3082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38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6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2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-250225" y="4076450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7441150" y="-48375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7454238" y="4053663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165;p22"/>
          <p:cNvCxnSpPr/>
          <p:nvPr/>
        </p:nvCxnSpPr>
        <p:spPr>
          <a:xfrm flipH="1">
            <a:off x="-237137" y="-71162"/>
            <a:ext cx="1926900" cy="1161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7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1877475" y="445025"/>
            <a:ext cx="538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subTitle" idx="1"/>
          </p:nvPr>
        </p:nvSpPr>
        <p:spPr>
          <a:xfrm>
            <a:off x="32267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subTitle" idx="2"/>
          </p:nvPr>
        </p:nvSpPr>
        <p:spPr>
          <a:xfrm>
            <a:off x="32267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subTitle" idx="3"/>
          </p:nvPr>
        </p:nvSpPr>
        <p:spPr>
          <a:xfrm>
            <a:off x="719108" y="1405390"/>
            <a:ext cx="2486100" cy="40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4"/>
          </p:nvPr>
        </p:nvSpPr>
        <p:spPr>
          <a:xfrm>
            <a:off x="719108" y="180641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5"/>
          </p:nvPr>
        </p:nvSpPr>
        <p:spPr>
          <a:xfrm>
            <a:off x="32267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6"/>
          </p:nvPr>
        </p:nvSpPr>
        <p:spPr>
          <a:xfrm>
            <a:off x="322670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7"/>
          </p:nvPr>
        </p:nvSpPr>
        <p:spPr>
          <a:xfrm>
            <a:off x="719108" y="3171118"/>
            <a:ext cx="2486100" cy="4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4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8"/>
          </p:nvPr>
        </p:nvSpPr>
        <p:spPr>
          <a:xfrm>
            <a:off x="719158" y="3565487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77" name="Google Shape;177;p23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23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72550" y="487745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72550" y="274100"/>
            <a:ext cx="92874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50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8" r:id="rId5"/>
    <p:sldLayoutId id="2147483659" r:id="rId6"/>
    <p:sldLayoutId id="2147483668" r:id="rId7"/>
    <p:sldLayoutId id="2147483669" r:id="rId8"/>
    <p:sldLayoutId id="2147483696" r:id="rId9"/>
    <p:sldLayoutId id="2147483697" r:id="rId10"/>
    <p:sldLayoutId id="2147483698" r:id="rId11"/>
    <p:sldLayoutId id="2147483699" r:id="rId12"/>
  </p:sldLayoutIdLst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1161419" y="335757"/>
            <a:ext cx="7064100" cy="216980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Automated Gas Station</a:t>
            </a:r>
            <a:endParaRPr dirty="0"/>
          </a:p>
        </p:txBody>
      </p:sp>
      <p:sp>
        <p:nvSpPr>
          <p:cNvPr id="483" name="Google Shape;483;p59"/>
          <p:cNvSpPr txBox="1">
            <a:spLocks noGrp="1"/>
          </p:cNvSpPr>
          <p:nvPr>
            <p:ph type="subTitle" idx="1"/>
          </p:nvPr>
        </p:nvSpPr>
        <p:spPr>
          <a:xfrm>
            <a:off x="1039950" y="2312681"/>
            <a:ext cx="7064100" cy="21698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Presented by 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Malak Mohamed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Mariam Mohamed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Marina Bassem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Hannah Mahmoud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Yassin Ahmed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Omar Khalifa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>
                <a:solidFill>
                  <a:schemeClr val="dk1"/>
                </a:solidFill>
              </a:rPr>
              <a:t>Yasmine Ahmed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0FDF89A-57EC-FD7F-3D91-4FACC9CAD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4" y="638830"/>
            <a:ext cx="9001125" cy="3865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224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9E326D-368E-4B96-4F16-E45C24D69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732DD-4F0B-2122-2602-EDE2874EE0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B89DD09-EC4B-C51A-B05C-562E54C51ACD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80A3923-C1F4-3BB3-B53C-E5104830946A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31814FE-F98A-75F6-4F7E-438A25719E0E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1CBF1EA3-F48E-B65D-5C0F-4A3EB9F429BB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3957B63D-6690-6B28-4147-76B6A708117E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B4C9C550-D69A-4BCE-FD93-A58A20F30AE1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1A1A1E5F-2674-4B39-114C-9795168DBDF4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781102D-E88C-F85E-F96C-791812CC2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4294" y="57150"/>
            <a:ext cx="9208294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B19C56-BBD8-A278-E475-D34C29F39D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740559-F264-E3C7-A99B-47A2753B62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BDA01AB-5C65-28A3-210A-21720A99FC58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8A7770D-1852-F274-E5C1-7BEBAAD1FD46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F5DDD939-D1F0-5C8C-9CB2-BA1B6C4F5E69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A8A4D512-78F5-C213-1316-CB7BDF6470B0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AF6D50C0-7DD8-873B-8F18-8AECF4F66BB3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5FE8FB7-0BB6-8D1F-DAA9-14B4752A3C71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EFE5B215-6C1B-A636-6E60-45CDFE230AB8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1567674-C14F-BEBE-DBC5-ADC2CCB70D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3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6C77D-25C6-3385-A831-2443EF9D0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C168CE-9C5C-5A00-C2F6-177F795A94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2ABA048-F18C-2A1E-2E48-08D89E6C62DE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FE92322-F608-C49C-D201-E43C4D7EEB47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27FD9B85-7812-21B8-778E-83E7207852A4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199B9635-AA12-9F79-532A-54A5AE63C0C0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72F0F0A0-9869-FB09-9499-92182D46F669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1F7D3530-4F62-04E8-1877-729176A3FC46}"/>
              </a:ext>
            </a:extLst>
          </p:cNvPr>
          <p:cNvSpPr>
            <a:spLocks noGrp="1"/>
          </p:cNvSpPr>
          <p:nvPr>
            <p:ph type="subTitle" idx="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FCCF8350-5D6B-CBB9-6B90-B355AF1BDE12}"/>
              </a:ext>
            </a:extLst>
          </p:cNvPr>
          <p:cNvSpPr>
            <a:spLocks noGrp="1"/>
          </p:cNvSpPr>
          <p:nvPr>
            <p:ph type="subTitle" idx="8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18B204E-DBC9-E72B-1FB4-40E102A5BF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007"/>
            <a:ext cx="9144000" cy="506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28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83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Chip design: </a:t>
            </a:r>
            <a:endParaRPr dirty="0"/>
          </a:p>
        </p:txBody>
      </p:sp>
      <p:sp>
        <p:nvSpPr>
          <p:cNvPr id="728" name="Google Shape;728;p83"/>
          <p:cNvSpPr txBox="1"/>
          <p:nvPr/>
        </p:nvSpPr>
        <p:spPr>
          <a:xfrm>
            <a:off x="4385275" y="4226975"/>
            <a:ext cx="40455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02124"/>
                </a:solidFill>
                <a:latin typeface="Montserrat"/>
                <a:ea typeface="Montserrat"/>
                <a:cs typeface="Montserrat"/>
                <a:sym typeface="Montserrat"/>
              </a:rPr>
              <a:t>Follow the link in the graph to modify its data and then paste the new one here. For more info, click </a:t>
            </a:r>
            <a:r>
              <a:rPr lang="en" sz="1000" u="sng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here</a:t>
            </a:r>
            <a:endParaRPr sz="10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B3066A-ED53-1DB9-C776-3A4F6284C4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216" y="1111428"/>
            <a:ext cx="1847665" cy="370272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42BC79-0A61-67E5-E99A-053319A770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9163" y="1111427"/>
            <a:ext cx="5423621" cy="37027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84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B3CF5ED-9628-28DF-A5BB-9F6D41AFCE94}"/>
              </a:ext>
            </a:extLst>
          </p:cNvPr>
          <p:cNvSpPr txBox="1"/>
          <p:nvPr/>
        </p:nvSpPr>
        <p:spPr>
          <a:xfrm>
            <a:off x="478631" y="1221581"/>
            <a:ext cx="7952094" cy="3180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In conclusion, automated gas stations mark a significant advancement in the fueling industry. These creative focuses have completely reimagined the conventional gas station experience by utilizing the latest innovations to provide unmatched sustainability, efficiency, and convenience.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kern="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The increasing use of automated gas stations has a lot of potential for the future, both for consumers and station operators. The self-service capabilities, continuously accessibility, and advanced features like remote monitoring and alternative fuel choices make these stations well-suited to adapt to the evolving needs of a world that is changing quickly.</a:t>
            </a:r>
            <a:endParaRPr lang="en-US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583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95" name="Google Shape;495;p61"/>
          <p:cNvSpPr txBox="1">
            <a:spLocks noGrp="1"/>
          </p:cNvSpPr>
          <p:nvPr>
            <p:ph type="subTitle" idx="3"/>
          </p:nvPr>
        </p:nvSpPr>
        <p:spPr>
          <a:xfrm>
            <a:off x="1655200" y="194292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496" name="Google Shape;496;p61"/>
          <p:cNvSpPr txBox="1">
            <a:spLocks noGrp="1"/>
          </p:cNvSpPr>
          <p:nvPr>
            <p:ph type="subTitle" idx="1"/>
          </p:nvPr>
        </p:nvSpPr>
        <p:spPr>
          <a:xfrm>
            <a:off x="825041" y="3654126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ASM Chart</a:t>
            </a:r>
            <a:endParaRPr dirty="0"/>
          </a:p>
        </p:txBody>
      </p:sp>
      <p:sp>
        <p:nvSpPr>
          <p:cNvPr id="499" name="Google Shape;499;p61"/>
          <p:cNvSpPr txBox="1">
            <a:spLocks noGrp="1"/>
          </p:cNvSpPr>
          <p:nvPr>
            <p:ph type="subTitle" idx="5"/>
          </p:nvPr>
        </p:nvSpPr>
        <p:spPr>
          <a:xfrm>
            <a:off x="6322109" y="3654126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501" name="Google Shape;501;p61"/>
          <p:cNvSpPr txBox="1">
            <a:spLocks noGrp="1"/>
          </p:cNvSpPr>
          <p:nvPr>
            <p:ph type="subTitle" idx="7"/>
          </p:nvPr>
        </p:nvSpPr>
        <p:spPr>
          <a:xfrm>
            <a:off x="3573575" y="3705275"/>
            <a:ext cx="2486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VHDL Code</a:t>
            </a:r>
            <a:endParaRPr dirty="0"/>
          </a:p>
        </p:txBody>
      </p:sp>
      <p:sp>
        <p:nvSpPr>
          <p:cNvPr id="503" name="Google Shape;503;p61"/>
          <p:cNvSpPr txBox="1">
            <a:spLocks noGrp="1"/>
          </p:cNvSpPr>
          <p:nvPr>
            <p:ph type="title" idx="9"/>
          </p:nvPr>
        </p:nvSpPr>
        <p:spPr>
          <a:xfrm>
            <a:off x="23786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504" name="Google Shape;504;p61"/>
          <p:cNvSpPr txBox="1">
            <a:spLocks noGrp="1"/>
          </p:cNvSpPr>
          <p:nvPr>
            <p:ph type="title" idx="13"/>
          </p:nvPr>
        </p:nvSpPr>
        <p:spPr>
          <a:xfrm>
            <a:off x="5724450" y="130358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505" name="Google Shape;505;p61"/>
          <p:cNvSpPr txBox="1">
            <a:spLocks noGrp="1"/>
          </p:cNvSpPr>
          <p:nvPr>
            <p:ph type="title" idx="14"/>
          </p:nvPr>
        </p:nvSpPr>
        <p:spPr>
          <a:xfrm>
            <a:off x="1465925" y="299360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506" name="Google Shape;506;p61"/>
          <p:cNvSpPr txBox="1">
            <a:spLocks noGrp="1"/>
          </p:cNvSpPr>
          <p:nvPr>
            <p:ph type="title" idx="15"/>
          </p:nvPr>
        </p:nvSpPr>
        <p:spPr>
          <a:xfrm>
            <a:off x="4297025" y="299360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D19BB47-AE15-8AD6-477E-3FDC908EB835}"/>
              </a:ext>
            </a:extLst>
          </p:cNvPr>
          <p:cNvSpPr txBox="1"/>
          <p:nvPr/>
        </p:nvSpPr>
        <p:spPr>
          <a:xfrm>
            <a:off x="5701669" y="1890592"/>
            <a:ext cx="1387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Vidaloka" panose="020B0604020202020204" charset="0"/>
              </a:rPr>
              <a:t>Benefits</a:t>
            </a:r>
            <a:r>
              <a:rPr lang="en-US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A3FFDA-8878-D565-4E8D-B7B15DC6121D}"/>
              </a:ext>
            </a:extLst>
          </p:cNvPr>
          <p:cNvSpPr txBox="1"/>
          <p:nvPr/>
        </p:nvSpPr>
        <p:spPr>
          <a:xfrm>
            <a:off x="7167433" y="2993603"/>
            <a:ext cx="79545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dirty="0">
                <a:latin typeface="Vidaloka" panose="020B0604020202020204" charset="0"/>
              </a:rPr>
              <a:t>05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69"/>
          <p:cNvSpPr txBox="1">
            <a:spLocks noGrp="1"/>
          </p:cNvSpPr>
          <p:nvPr>
            <p:ph type="title"/>
          </p:nvPr>
        </p:nvSpPr>
        <p:spPr>
          <a:xfrm>
            <a:off x="2714550" y="344591"/>
            <a:ext cx="3714900" cy="81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574" name="Google Shape;574;p69"/>
          <p:cNvSpPr txBox="1">
            <a:spLocks noGrp="1"/>
          </p:cNvSpPr>
          <p:nvPr>
            <p:ph type="subTitle" idx="1"/>
          </p:nvPr>
        </p:nvSpPr>
        <p:spPr>
          <a:xfrm>
            <a:off x="2141381" y="1326456"/>
            <a:ext cx="4561200" cy="19953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Traditional gas stations have evolved into modern automated facilities as a result of advances in technology and a rise in customer demand for ease of use and effectiveness. These upgraded stations use modern technology to improve customer experience and improve operations, significantly altering how cars are refueled. 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9953122-898D-FC81-0E77-BDDE47EF00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713" y="3227284"/>
            <a:ext cx="2794000" cy="15716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2753F5-B55F-4AC0-F3E6-7202FEC6A4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1137" y="3227284"/>
            <a:ext cx="2155031" cy="130899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A220B-C7FC-D88A-C0A4-4E1935B17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ED6D79A-791E-5FE2-A94E-8CCE47BFF31B}"/>
              </a:ext>
            </a:extLst>
          </p:cNvPr>
          <p:cNvSpPr>
            <a:spLocks noGrp="1"/>
          </p:cNvSpPr>
          <p:nvPr>
            <p:ph type="title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07405E8D-0836-205D-2732-1409885803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WhatsApp Video 2024-05-17 at 20.00.09_1d534975">
            <a:hlinkClick r:id="" action="ppaction://media"/>
            <a:extLst>
              <a:ext uri="{FF2B5EF4-FFF2-40B4-BE49-F238E27FC236}">
                <a16:creationId xmlns:a16="http://schemas.microsoft.com/office/drawing/2014/main" id="{AEE2781D-5E58-3490-2273-284A25D038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4825" y="689376"/>
            <a:ext cx="8014350" cy="3764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15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5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8755316-0245-17E3-13CB-20AA8A111DA7}"/>
              </a:ext>
            </a:extLst>
          </p:cNvPr>
          <p:cNvSpPr txBox="1"/>
          <p:nvPr/>
        </p:nvSpPr>
        <p:spPr>
          <a:xfrm>
            <a:off x="1367882" y="758283"/>
            <a:ext cx="58878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Benefits of Automated gas station for costumers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D11564-C803-36E6-9DF8-6909D87D46D4}"/>
              </a:ext>
            </a:extLst>
          </p:cNvPr>
          <p:cNvSpPr txBox="1"/>
          <p:nvPr/>
        </p:nvSpPr>
        <p:spPr>
          <a:xfrm>
            <a:off x="877229" y="1813932"/>
            <a:ext cx="74564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Convenience and speed: Automated gas stations are typically available 24/7, allowing customers to refuel their vehicles at any time of day or night without waiting for an attendant. The process is often quicker as customers can directly handle the fueling.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Ease of Use: Modern automated gas stations are designed to be user-friendly, with clear instructions and simple payment systems, including credit/debit card readers, mobile payment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Reduced Wait Times: With multiple automated pumps, more customers can be served simultaneously, reducing wait times during peak hours.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6B69A22-CD04-985F-CA5D-ACA884C49A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0315" y="3412273"/>
            <a:ext cx="2039280" cy="1359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4402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6D8EEB0-0A7B-7289-B50E-CD59F0E4AE67}"/>
              </a:ext>
            </a:extLst>
          </p:cNvPr>
          <p:cNvSpPr txBox="1"/>
          <p:nvPr/>
        </p:nvSpPr>
        <p:spPr>
          <a:xfrm>
            <a:off x="1657814" y="713678"/>
            <a:ext cx="57019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Benefits of Automated gas station for operators</a:t>
            </a:r>
          </a:p>
          <a:p>
            <a:endParaRPr 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947230F-49FE-1114-15EE-8C9D1D35D15C}"/>
              </a:ext>
            </a:extLst>
          </p:cNvPr>
          <p:cNvSpPr txBox="1"/>
          <p:nvPr/>
        </p:nvSpPr>
        <p:spPr>
          <a:xfrm>
            <a:off x="951571" y="1724722"/>
            <a:ext cx="766460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Lower Operating Costs: Without the need for attendants, labor costs are significantly reduced. This also minimizes expenses related to employee training, benefits, and payroll management.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Extended Operating Hours: Automated stations can operate 24/7 without the need for additional shifts, increasing potential sales and convenience for customers.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Increased Efficiency: Automated systems can streamline operations, from fuel delivery to payment processing, reducing errors and improving overall efficiency.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Increased Efficiency: Automated systems can </a:t>
            </a:r>
          </a:p>
          <a:p>
            <a:r>
              <a:rPr lang="en-US" dirty="0"/>
              <a:t>streamline operations, from fuel delivery to payment </a:t>
            </a:r>
          </a:p>
          <a:p>
            <a:r>
              <a:rPr lang="en-US" dirty="0"/>
              <a:t>processing, reducing errors and improving overall efficiency.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45FBD16-3AF5-18C0-7C43-4E1B0087799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40" b="7178"/>
          <a:stretch/>
        </p:blipFill>
        <p:spPr bwMode="auto">
          <a:xfrm>
            <a:off x="6006789" y="3288967"/>
            <a:ext cx="3077738" cy="1587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5237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DAD34-DAA5-8A01-AB0B-E11DD1292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2837" y="177396"/>
            <a:ext cx="4966969" cy="488844"/>
          </a:xfrm>
        </p:spPr>
        <p:txBody>
          <a:bodyPr/>
          <a:lstStyle/>
          <a:p>
            <a:pPr algn="ctr"/>
            <a:r>
              <a:rPr lang="en-US" dirty="0"/>
              <a:t>ASM chart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4C3377-87C2-785E-7D55-3390CD78FE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454" y="725713"/>
            <a:ext cx="4063915" cy="39726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6A91F5E-D2A9-F4A3-F391-7F90F0513A2F}"/>
              </a:ext>
            </a:extLst>
          </p:cNvPr>
          <p:cNvSpPr txBox="1"/>
          <p:nvPr/>
        </p:nvSpPr>
        <p:spPr>
          <a:xfrm>
            <a:off x="110631" y="249833"/>
            <a:ext cx="4780156" cy="4924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/>
              <a:t>1. Initial state: </a:t>
            </a:r>
          </a:p>
          <a:p>
            <a:r>
              <a:rPr lang="en-US" sz="1200" dirty="0"/>
              <a:t>     Initialize ramp and counter to 0. Initialize maximum variable. (maximum number of failed tries) </a:t>
            </a:r>
          </a:p>
          <a:p>
            <a:r>
              <a:rPr lang="en-US" sz="1200" dirty="0"/>
              <a:t>2. Check if amount of fuel 95 or fuel 92 in the gas station is less than sufficient:</a:t>
            </a:r>
          </a:p>
          <a:p>
            <a:r>
              <a:rPr lang="en-US" sz="1200" dirty="0"/>
              <a:t>     If it is, display a message to the user then proceed to fuel car</a:t>
            </a:r>
          </a:p>
          <a:p>
            <a:r>
              <a:rPr lang="en-US" sz="1200" dirty="0"/>
              <a:t>3. Fuel car: </a:t>
            </a:r>
          </a:p>
          <a:p>
            <a:r>
              <a:rPr lang="en-US" sz="1200" dirty="0"/>
              <a:t>     If 0 then return to initial state.</a:t>
            </a:r>
          </a:p>
          <a:p>
            <a:r>
              <a:rPr lang="en-US" sz="1200" dirty="0"/>
              <a:t>     If 1 then proceed to dispense gas station state and     display message.  </a:t>
            </a:r>
          </a:p>
          <a:p>
            <a:r>
              <a:rPr lang="en-US" sz="1200" dirty="0"/>
              <a:t>4. Dispense gas station state</a:t>
            </a:r>
          </a:p>
          <a:p>
            <a:r>
              <a:rPr lang="en-US" sz="1200" dirty="0"/>
              <a:t>5. Reach gas station: </a:t>
            </a:r>
          </a:p>
          <a:p>
            <a:r>
              <a:rPr lang="en-US" sz="1200" dirty="0"/>
              <a:t>     If 0 then return to dispense gas station state. </a:t>
            </a:r>
          </a:p>
          <a:p>
            <a:r>
              <a:rPr lang="en-US" sz="1200" dirty="0"/>
              <a:t>     If 1 then proceed to next statement </a:t>
            </a:r>
          </a:p>
          <a:p>
            <a:r>
              <a:rPr lang="en-US" sz="1200" dirty="0"/>
              <a:t>6. Statement: </a:t>
            </a:r>
          </a:p>
          <a:p>
            <a:r>
              <a:rPr lang="en-US" sz="1200" dirty="0"/>
              <a:t>     Amount inside gas station of 92 = amount 92 </a:t>
            </a:r>
          </a:p>
          <a:p>
            <a:r>
              <a:rPr lang="en-US" sz="1200" dirty="0"/>
              <a:t>     Amount inside gas station of 95 = amount 95 </a:t>
            </a:r>
          </a:p>
          <a:p>
            <a:r>
              <a:rPr lang="en-US" sz="1200" dirty="0"/>
              <a:t>     Fuel taken 92 = 0</a:t>
            </a:r>
          </a:p>
          <a:p>
            <a:r>
              <a:rPr lang="en-US" sz="1200" dirty="0"/>
              <a:t>     Fuel taken 95 = 0</a:t>
            </a:r>
          </a:p>
          <a:p>
            <a:r>
              <a:rPr lang="en-US" sz="1100" dirty="0"/>
              <a:t>7. </a:t>
            </a:r>
            <a:r>
              <a:rPr lang="en-US" sz="1200" dirty="0"/>
              <a:t>Check if amount of fuel 95 or fuel 92 in the gas station is less than sufficient: </a:t>
            </a:r>
          </a:p>
          <a:p>
            <a:r>
              <a:rPr lang="en-US" sz="1200" dirty="0"/>
              <a:t>     If it is more ,then proceed to car sensor </a:t>
            </a:r>
            <a:r>
              <a:rPr lang="en-US" sz="1050" dirty="0"/>
              <a:t> </a:t>
            </a:r>
          </a:p>
          <a:p>
            <a:r>
              <a:rPr lang="en-US" sz="1050" dirty="0"/>
              <a:t>8.</a:t>
            </a:r>
            <a:r>
              <a:rPr lang="en-US" sz="1200" dirty="0"/>
              <a:t> Check if a car is entering the station:</a:t>
            </a:r>
          </a:p>
          <a:p>
            <a:r>
              <a:rPr lang="en-US" sz="1200" dirty="0"/>
              <a:t>    If the sensor sensed a car entering, proceed to dimension state.</a:t>
            </a:r>
          </a:p>
          <a:p>
            <a:r>
              <a:rPr lang="en-US" sz="1200" dirty="0"/>
              <a:t>     If it doesn’t return to initial state.</a:t>
            </a:r>
            <a:endParaRPr lang="en-US" sz="105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22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4BACF8-B53B-86B3-9908-908DE2FB8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916" y="531962"/>
            <a:ext cx="4037472" cy="40795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648E4A5-A576-D06C-29B9-0907FA6E428C}"/>
              </a:ext>
            </a:extLst>
          </p:cNvPr>
          <p:cNvSpPr txBox="1"/>
          <p:nvPr/>
        </p:nvSpPr>
        <p:spPr>
          <a:xfrm>
            <a:off x="282498" y="438615"/>
            <a:ext cx="4348975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9. Dimension state</a:t>
            </a:r>
          </a:p>
          <a:p>
            <a:r>
              <a:rPr lang="en-US" sz="1200" dirty="0"/>
              <a:t>10. Check if the car is parked in the right dimensions:</a:t>
            </a:r>
          </a:p>
          <a:p>
            <a:r>
              <a:rPr lang="en-US" sz="1200" dirty="0"/>
              <a:t>      If it is in the right dimensions proceed to car stop.</a:t>
            </a:r>
          </a:p>
          <a:p>
            <a:r>
              <a:rPr lang="en-US" sz="1200" dirty="0"/>
              <a:t>      If it doesn’t, display a message that tells if to move forward or backward to be in the right dimension</a:t>
            </a:r>
          </a:p>
          <a:p>
            <a:r>
              <a:rPr lang="en-US" sz="1200" dirty="0"/>
              <a:t>11. Car stops:</a:t>
            </a:r>
          </a:p>
          <a:p>
            <a:r>
              <a:rPr lang="en-US" sz="1200" dirty="0"/>
              <a:t>      If the car stops then proceed to open the ramp.</a:t>
            </a:r>
          </a:p>
          <a:p>
            <a:r>
              <a:rPr lang="en-US" sz="1200" dirty="0"/>
              <a:t>      If it doesn’t goes back to dimension state.</a:t>
            </a:r>
          </a:p>
          <a:p>
            <a:r>
              <a:rPr lang="en-US" sz="1200" dirty="0"/>
              <a:t>12. Opens ramp</a:t>
            </a:r>
          </a:p>
          <a:p>
            <a:r>
              <a:rPr lang="en-US" sz="1200" dirty="0"/>
              <a:t>13. Choice between dispense tank until full or with amount N:</a:t>
            </a:r>
          </a:p>
          <a:p>
            <a:r>
              <a:rPr lang="en-US" sz="1200" dirty="0"/>
              <a:t>       If 1 then dispense tank until full</a:t>
            </a:r>
          </a:p>
          <a:p>
            <a:r>
              <a:rPr lang="en-US" sz="1200" dirty="0"/>
              <a:t>       If 0 then enter the amount of fuel needed to be dispensed </a:t>
            </a:r>
          </a:p>
          <a:p>
            <a:r>
              <a:rPr lang="en-US" sz="1200" dirty="0"/>
              <a:t>14. Fuel Type:</a:t>
            </a:r>
          </a:p>
          <a:p>
            <a:r>
              <a:rPr lang="en-US" sz="1200" dirty="0"/>
              <a:t>      If 1 then the fuel chosen is fuel 92. </a:t>
            </a:r>
          </a:p>
          <a:p>
            <a:r>
              <a:rPr lang="en-US" sz="1200" dirty="0"/>
              <a:t>      If 0 then the fuel chosen id fuel 95.</a:t>
            </a:r>
          </a:p>
          <a:p>
            <a:r>
              <a:rPr lang="en-US" sz="1200" dirty="0"/>
              <a:t>15. Dispense fuel 92 state </a:t>
            </a:r>
          </a:p>
          <a:p>
            <a:r>
              <a:rPr lang="en-US" sz="1200" dirty="0"/>
              <a:t>16. Reach 92:</a:t>
            </a:r>
          </a:p>
          <a:p>
            <a:r>
              <a:rPr lang="en-US" sz="1200" dirty="0"/>
              <a:t>      If 0 then return to Dispense 92 state.</a:t>
            </a:r>
          </a:p>
          <a:p>
            <a:r>
              <a:rPr lang="en-US" sz="1200" dirty="0"/>
              <a:t>      If 1 then add amount to fuel taken 92 then proceed to payment method</a:t>
            </a:r>
          </a:p>
          <a:p>
            <a:r>
              <a:rPr lang="en-US" sz="1200" dirty="0"/>
              <a:t>17. Dispense fuel 95 state</a:t>
            </a:r>
          </a:p>
          <a:p>
            <a:r>
              <a:rPr lang="en-US" sz="1200" dirty="0"/>
              <a:t>18. Reach 95:</a:t>
            </a:r>
          </a:p>
          <a:p>
            <a:r>
              <a:rPr lang="en-US" sz="1200" dirty="0"/>
              <a:t>      If 0 then return to Dispense 95 state. If 1 then add amount to fuel taken 95 then proceed to Payment method. </a:t>
            </a:r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0B11BD5E-E2B4-5128-1568-7237A434A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2598" y="485281"/>
            <a:ext cx="3691402" cy="417293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1E1A2A8-751C-D414-0E44-63ED1A95F98B}"/>
              </a:ext>
            </a:extLst>
          </p:cNvPr>
          <p:cNvSpPr txBox="1"/>
          <p:nvPr/>
        </p:nvSpPr>
        <p:spPr>
          <a:xfrm>
            <a:off x="661639" y="249853"/>
            <a:ext cx="402187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19. Payment method state</a:t>
            </a:r>
          </a:p>
          <a:p>
            <a:r>
              <a:rPr lang="en-US" sz="1200" dirty="0"/>
              <a:t>20. Payment method decision:</a:t>
            </a:r>
          </a:p>
          <a:p>
            <a:r>
              <a:rPr lang="en-US" sz="1200" dirty="0"/>
              <a:t>       If 1 then mobile app. </a:t>
            </a:r>
          </a:p>
          <a:p>
            <a:r>
              <a:rPr lang="en-US" sz="1200" dirty="0"/>
              <a:t>       If 0 then credit.</a:t>
            </a:r>
          </a:p>
          <a:p>
            <a:r>
              <a:rPr lang="en-US" sz="1200" dirty="0"/>
              <a:t>21. Mobile Cash (payment method) state</a:t>
            </a:r>
          </a:p>
          <a:p>
            <a:r>
              <a:rPr lang="en-US" sz="1200" dirty="0"/>
              <a:t>22. OTP:</a:t>
            </a:r>
          </a:p>
          <a:p>
            <a:r>
              <a:rPr lang="en-US" sz="1200" dirty="0"/>
              <a:t>       If 0 then return to Mobile cash state. </a:t>
            </a:r>
          </a:p>
          <a:p>
            <a:r>
              <a:rPr lang="en-US" sz="1200" dirty="0"/>
              <a:t>       If 1 then proceed to Failed decision.</a:t>
            </a:r>
          </a:p>
          <a:p>
            <a:r>
              <a:rPr lang="en-US" sz="1200" dirty="0"/>
              <a:t>23. Visa (Payment method) state</a:t>
            </a:r>
          </a:p>
          <a:p>
            <a:r>
              <a:rPr lang="en-US" sz="1200" dirty="0"/>
              <a:t>24. Pin:</a:t>
            </a:r>
          </a:p>
          <a:p>
            <a:r>
              <a:rPr lang="en-US" sz="1200" dirty="0"/>
              <a:t>      If 0 then return to Visa state.</a:t>
            </a:r>
          </a:p>
          <a:p>
            <a:r>
              <a:rPr lang="en-US" sz="1200" dirty="0"/>
              <a:t>      If 1 then proceed to Failed decision.</a:t>
            </a:r>
          </a:p>
          <a:p>
            <a:r>
              <a:rPr lang="en-US" sz="1200" dirty="0"/>
              <a:t>25. Failed</a:t>
            </a:r>
          </a:p>
          <a:p>
            <a:r>
              <a:rPr lang="en-US" sz="1200" dirty="0"/>
              <a:t>      If 1 then start counting how many times the transaction has failed. </a:t>
            </a:r>
          </a:p>
          <a:p>
            <a:r>
              <a:rPr lang="en-US" sz="1200" dirty="0"/>
              <a:t>     If 0 then payment transaction is successful then return to initial state.  </a:t>
            </a:r>
          </a:p>
          <a:p>
            <a:r>
              <a:rPr lang="en-US" sz="1200" dirty="0"/>
              <a:t>26. Flag decision:</a:t>
            </a:r>
          </a:p>
          <a:p>
            <a:r>
              <a:rPr lang="en-US" sz="1200" dirty="0"/>
              <a:t>     If 1 then proceed to Alarm state. If 0 then return to payment method state. </a:t>
            </a:r>
          </a:p>
          <a:p>
            <a:r>
              <a:rPr lang="en-US" sz="1200" dirty="0"/>
              <a:t>27. Alarm state</a:t>
            </a:r>
          </a:p>
          <a:p>
            <a:r>
              <a:rPr lang="en-US" sz="1200" dirty="0"/>
              <a:t>28. Activate Key decision: </a:t>
            </a:r>
          </a:p>
          <a:p>
            <a:r>
              <a:rPr lang="en-US" sz="1200" dirty="0"/>
              <a:t>If 0 then return to Alarm state. </a:t>
            </a:r>
          </a:p>
          <a:p>
            <a:r>
              <a:rPr lang="en-US" sz="1200" dirty="0"/>
              <a:t>If 1 then return to initial state.</a:t>
            </a:r>
          </a:p>
          <a:p>
            <a:r>
              <a:rPr lang="en-US" sz="1200" dirty="0"/>
              <a:t>29. Back to Initial state again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1037</Words>
  <Application>Microsoft Office PowerPoint</Application>
  <PresentationFormat>On-screen Show (16:9)</PresentationFormat>
  <Paragraphs>104</Paragraphs>
  <Slides>15</Slides>
  <Notes>7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Times New Roman</vt:lpstr>
      <vt:lpstr>Vidaloka</vt:lpstr>
      <vt:lpstr>Arial</vt:lpstr>
      <vt:lpstr>Calibri</vt:lpstr>
      <vt:lpstr>Montserrat</vt:lpstr>
      <vt:lpstr>Minimalist Business Slides XL by Slidesgo</vt:lpstr>
      <vt:lpstr>Automated Gas Station</vt:lpstr>
      <vt:lpstr>Table of contents</vt:lpstr>
      <vt:lpstr>Introduction</vt:lpstr>
      <vt:lpstr>PowerPoint Presentation</vt:lpstr>
      <vt:lpstr>PowerPoint Presentation</vt:lpstr>
      <vt:lpstr>PowerPoint Presentation</vt:lpstr>
      <vt:lpstr>ASM chart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Chip design: 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Gas Station</dc:title>
  <dc:creator>Asus</dc:creator>
  <cp:lastModifiedBy>Malak Mohamed</cp:lastModifiedBy>
  <cp:revision>3</cp:revision>
  <dcterms:modified xsi:type="dcterms:W3CDTF">2024-05-17T20:32:36Z</dcterms:modified>
</cp:coreProperties>
</file>